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84" r:id="rId12"/>
    <p:sldId id="285" r:id="rId13"/>
    <p:sldId id="290" r:id="rId14"/>
    <p:sldId id="288" r:id="rId15"/>
    <p:sldId id="287" r:id="rId16"/>
    <p:sldId id="294" r:id="rId17"/>
    <p:sldId id="292" r:id="rId18"/>
    <p:sldId id="266" r:id="rId19"/>
    <p:sldId id="267" r:id="rId20"/>
    <p:sldId id="268" r:id="rId21"/>
    <p:sldId id="269" r:id="rId22"/>
    <p:sldId id="270" r:id="rId23"/>
    <p:sldId id="271" r:id="rId24"/>
    <p:sldId id="296" r:id="rId25"/>
    <p:sldId id="297" r:id="rId26"/>
    <p:sldId id="298" r:id="rId27"/>
    <p:sldId id="272" r:id="rId28"/>
    <p:sldId id="273" r:id="rId29"/>
    <p:sldId id="274" r:id="rId30"/>
    <p:sldId id="275" r:id="rId31"/>
    <p:sldId id="276" r:id="rId32"/>
    <p:sldId id="295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540000"/>
    <a:srgbClr val="7A3024"/>
    <a:srgbClr val="2404E6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54" autoAdjust="0"/>
  </p:normalViewPr>
  <p:slideViewPr>
    <p:cSldViewPr>
      <p:cViewPr varScale="1">
        <p:scale>
          <a:sx n="88" d="100"/>
          <a:sy n="88" d="100"/>
        </p:scale>
        <p:origin x="-96" y="-4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5C994E-4AFF-4E97-92EC-6F8D18F1F4C5}" type="datetimeFigureOut">
              <a:rPr lang="ru-RU" smtClean="0"/>
              <a:pPr/>
              <a:t>02.09.2014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0F2B4-9940-4540-BF6F-2823A00B73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0F2B4-9940-4540-BF6F-2823A00B734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02.09.2014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02.09.2014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02.09.2014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02.09.2014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02.09.2014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02.09.2014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02.09.2014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02.09.2014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02.09.2014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02.09.2014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417A3-ED27-40A0-A5ED-D9E24CC281BF}" type="datetimeFigureOut">
              <a:rPr lang="ru-RU" smtClean="0"/>
              <a:pPr/>
              <a:t>02.09.2014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89417A3-ED27-40A0-A5ED-D9E24CC281BF}" type="datetimeFigureOut">
              <a:rPr lang="ru-RU" smtClean="0"/>
              <a:pPr/>
              <a:t>02.09.2014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C4ED3D5-01E9-48EE-968B-6B4B0AA2E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Bankoboev.Ru_paren_s_gitaroi_na_zheleznodorozhnyh_putya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4054083"/>
            <a:ext cx="4214842" cy="26342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42852"/>
            <a:ext cx="9144000" cy="2928958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6000" dirty="0" smtClean="0">
                <a:solidFill>
                  <a:schemeClr val="bg1"/>
                </a:solidFill>
                <a:latin typeface="+mj-lt"/>
              </a:rPr>
              <a:t>Дети и безопасность</a:t>
            </a:r>
            <a:r>
              <a:rPr lang="ru-RU" sz="5500" dirty="0" smtClean="0">
                <a:solidFill>
                  <a:schemeClr val="bg1"/>
                </a:solidFill>
                <a:latin typeface="+mj-lt"/>
              </a:rPr>
              <a:t/>
            </a:r>
            <a:br>
              <a:rPr lang="ru-RU" sz="5500" dirty="0" smtClean="0">
                <a:solidFill>
                  <a:schemeClr val="bg1"/>
                </a:solidFill>
                <a:latin typeface="+mj-lt"/>
              </a:rPr>
            </a:br>
            <a:r>
              <a:rPr lang="ru-RU" sz="3100" dirty="0" smtClean="0">
                <a:solidFill>
                  <a:srgbClr val="002060"/>
                </a:solidFill>
                <a:latin typeface="+mj-lt"/>
              </a:rPr>
              <a:t>ПРОФИЛАКТИКА ДЕТСКОГО ТРАВМАТИЗМА  НА ЖЕЛЕЗНОЙ ДОРОГЕ</a:t>
            </a:r>
            <a:endParaRPr lang="ru-RU" sz="3100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Рисунок 3" descr="59_mai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43636" y="3357562"/>
            <a:ext cx="2714644" cy="1785950"/>
          </a:xfrm>
          <a:prstGeom prst="rect">
            <a:avLst/>
          </a:prstGeom>
        </p:spPr>
      </p:pic>
      <p:pic>
        <p:nvPicPr>
          <p:cNvPr id="6" name="Рисунок 5" descr="233316_s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44" y="3357562"/>
            <a:ext cx="2858609" cy="17859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0562" y="3071810"/>
            <a:ext cx="4412013" cy="2928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214290"/>
            <a:ext cx="4474034" cy="23488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DSC0009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4357669"/>
            <a:ext cx="3000396" cy="22502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4757742" cy="414340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Нам открывается страна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С вокзального порога.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Откроешь дверь,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И вот она – железная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                                 дорога.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Зеленый, красный свет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                                 горит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И каждый миг сигналом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Вокзал с вокзалом говорит</a:t>
            </a:r>
          </a:p>
          <a:p>
            <a:pPr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</a:rPr>
              <a:t>И поезда с вокзалом.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000"/>
                            </p:stCondLst>
                            <p:childTnLst>
                              <p:par>
                                <p:cTn id="4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0"/>
                            </p:stCondLst>
                            <p:childTnLst>
                              <p:par>
                                <p:cTn id="5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000"/>
                            </p:stCondLst>
                            <p:childTnLst>
                              <p:par>
                                <p:cTn id="6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0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30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Железная дорога – это целый комплекс, огромное хозяйство, состоящее из многих частей.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Рисунок 3" descr="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1" y="1714488"/>
            <a:ext cx="3571900" cy="23719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714488"/>
            <a:ext cx="4188742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5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4286256"/>
            <a:ext cx="2781130" cy="20833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5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93768" y="4357694"/>
            <a:ext cx="2664512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6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86116" y="4357694"/>
            <a:ext cx="2662637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SC001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4290"/>
            <a:ext cx="9144000" cy="20104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2357430"/>
            <a:ext cx="2428892" cy="16192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388" y="2428868"/>
            <a:ext cx="2363669" cy="15716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472" y="4071942"/>
            <a:ext cx="1709531" cy="257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3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58016" y="4143380"/>
            <a:ext cx="1659769" cy="250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2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71802" y="2143116"/>
            <a:ext cx="2980368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 descr="5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143240" y="4643446"/>
            <a:ext cx="2928958" cy="19450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72264" y="4714884"/>
            <a:ext cx="2357454" cy="1766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4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5" y="142853"/>
            <a:ext cx="3333774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9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4643446"/>
            <a:ext cx="2286017" cy="1714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1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29190" y="0"/>
            <a:ext cx="3714776" cy="2438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Пассажирский вагон поезда Витебск-Минск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034" y="2143116"/>
            <a:ext cx="3500430" cy="23336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 descr="img_120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15008" y="2143116"/>
            <a:ext cx="3071834" cy="2303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 descr="img_p.php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71736" y="3786190"/>
            <a:ext cx="3929090" cy="2750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get_img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071802" y="1785926"/>
            <a:ext cx="3544211" cy="1785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 cstate="print"/>
          <a:srcRect l="3125" t="2778" r="3124" b="2777"/>
          <a:stretch>
            <a:fillRect/>
          </a:stretch>
        </p:blipFill>
        <p:spPr>
          <a:xfrm>
            <a:off x="428596" y="285728"/>
            <a:ext cx="8089303" cy="61119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ИЗ ИСТОРИИ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14290"/>
            <a:ext cx="8215370" cy="1714512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sz="2000" dirty="0" smtClean="0">
                <a:solidFill>
                  <a:srgbClr val="C00000"/>
                </a:solidFill>
                <a:latin typeface="+mj-lt"/>
              </a:rPr>
              <a:t>Давайте вернемся в прошлое и посмотрим, как выглядели первые паровозы. Паровозы были изобретены в Англии. А первый в России паровоз построили талантливые изобретатели отец и сын Черепановы. Посмотрите, какой необычный был первый  паровоз. Двигался он со скоростью велосипеда.</a:t>
            </a:r>
            <a:endParaRPr lang="ru-RU" sz="2000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5" name="Рисунок 4" descr="ph078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316853"/>
            <a:ext cx="8440367" cy="36124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85728"/>
            <a:ext cx="8686832" cy="104298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Вагоны в этом поезде были открытыми, поэтому путешествовать на нем можно было только летом</a:t>
            </a:r>
            <a:r>
              <a:rPr lang="ru-RU" dirty="0" smtClean="0">
                <a:solidFill>
                  <a:srgbClr val="7030A0"/>
                </a:solidFill>
                <a:latin typeface="+mj-lt"/>
              </a:rPr>
              <a:t>.</a:t>
            </a:r>
            <a:endParaRPr lang="ru-RU" dirty="0">
              <a:solidFill>
                <a:srgbClr val="7030A0"/>
              </a:solidFill>
              <a:latin typeface="+mj-lt"/>
            </a:endParaRPr>
          </a:p>
        </p:txBody>
      </p:sp>
      <p:pic>
        <p:nvPicPr>
          <p:cNvPr id="4" name="Рисунок 3" descr="3.png"/>
          <p:cNvPicPr>
            <a:picLocks noChangeAspect="1"/>
          </p:cNvPicPr>
          <p:nvPr/>
        </p:nvPicPr>
        <p:blipFill>
          <a:blip r:embed="rId2" cstate="print"/>
          <a:srcRect l="2223" t="3119" r="2223" b="5072"/>
          <a:stretch>
            <a:fillRect/>
          </a:stretch>
        </p:blipFill>
        <p:spPr>
          <a:xfrm>
            <a:off x="500034" y="1571612"/>
            <a:ext cx="8195611" cy="48149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8786874" cy="2286016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+mj-lt"/>
              </a:rPr>
              <a:t>Со временем паровозы усовершенствовались, стали более сложными, и люди могли ездить на них в любое время года. В качестве топлива у этих паровозов использовался пар от горячей воды (такой же пар бывает у кипящего чайника). Вот почему появилось название ПАРОВОЗ. Топливом для него служил уголь. Позднее появился тепловоз.</a:t>
            </a:r>
            <a:endParaRPr lang="ru-RU" sz="2400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4" name="Рисунок 3" descr="4.jpg"/>
          <p:cNvPicPr>
            <a:picLocks noChangeAspect="1"/>
          </p:cNvPicPr>
          <p:nvPr/>
        </p:nvPicPr>
        <p:blipFill>
          <a:blip r:embed="rId2" cstate="print"/>
          <a:srcRect l="5332" t="8755" r="5805" b="7203"/>
          <a:stretch>
            <a:fillRect/>
          </a:stretch>
        </p:blipFill>
        <p:spPr>
          <a:xfrm>
            <a:off x="285720" y="2786058"/>
            <a:ext cx="3399260" cy="3263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3fc4f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3" y="2786058"/>
            <a:ext cx="4670281" cy="32147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85728"/>
            <a:ext cx="8229600" cy="111442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C00000"/>
                </a:solidFill>
                <a:latin typeface="+mj-lt"/>
              </a:rPr>
              <a:t>А вот это уже современный электровоз. </a:t>
            </a:r>
          </a:p>
          <a:p>
            <a:pPr algn="ctr">
              <a:buNone/>
            </a:pPr>
            <a:r>
              <a:rPr lang="ru-RU" dirty="0" smtClean="0">
                <a:solidFill>
                  <a:srgbClr val="C00000"/>
                </a:solidFill>
                <a:latin typeface="+mj-lt"/>
              </a:rPr>
              <a:t>В движенье его приводит электричество.</a:t>
            </a:r>
            <a:endParaRPr lang="ru-RU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4" name="Рисунок 3" descr="5.png"/>
          <p:cNvPicPr>
            <a:picLocks noChangeAspect="1"/>
          </p:cNvPicPr>
          <p:nvPr/>
        </p:nvPicPr>
        <p:blipFill>
          <a:blip r:embed="rId2" cstate="print"/>
          <a:srcRect l="1798" t="4982" r="2340" b="8087"/>
          <a:stretch>
            <a:fillRect/>
          </a:stretch>
        </p:blipFill>
        <p:spPr>
          <a:xfrm>
            <a:off x="214281" y="2331398"/>
            <a:ext cx="8697161" cy="3169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96ebbd51867fec287317ba19ad1fe2c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59" y="285728"/>
            <a:ext cx="9007141" cy="607223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85688" y="571480"/>
            <a:ext cx="8858312" cy="2797172"/>
          </a:xfrm>
        </p:spPr>
        <p:txBody>
          <a:bodyPr>
            <a:normAutofit fontScale="90000"/>
          </a:bodyPr>
          <a:lstStyle/>
          <a:p>
            <a:pPr algn="l"/>
            <a:r>
              <a:rPr lang="ru-RU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ПРОФЕССИИ                 </a:t>
            </a:r>
            <a:br>
              <a:rPr lang="ru-RU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НУЖНЫ, </a:t>
            </a:r>
            <a:br>
              <a:rPr lang="ru-RU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ПРОФЕССИИ </a:t>
            </a:r>
            <a:br>
              <a:rPr lang="ru-RU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ВАЖНЫ!</a:t>
            </a:r>
            <a:endParaRPr lang="ru-RU" sz="6000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4612" y="3587791"/>
            <a:ext cx="3819690" cy="3077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114300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2404E6"/>
                </a:solidFill>
                <a:latin typeface="+mj-lt"/>
              </a:rPr>
              <a:t>ОТГАДАЙ ПРОФЕССИИ</a:t>
            </a:r>
            <a:endParaRPr lang="ru-RU" sz="5400" dirty="0">
              <a:solidFill>
                <a:srgbClr val="2404E6"/>
              </a:solidFill>
              <a:latin typeface="+mj-lt"/>
            </a:endParaRPr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285720" y="1714488"/>
            <a:ext cx="6043626" cy="211455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  <a:latin typeface="+mj-lt"/>
              </a:rPr>
              <a:t>Он вежливый, добрый, но строгий –</a:t>
            </a: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  <a:latin typeface="+mj-lt"/>
              </a:rPr>
              <a:t>Работник железной дороги.</a:t>
            </a: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  <a:latin typeface="+mj-lt"/>
              </a:rPr>
              <a:t>Встречает он нас на перроне</a:t>
            </a: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  <a:latin typeface="+mj-lt"/>
              </a:rPr>
              <a:t>И с нами поедет в вагоне.</a:t>
            </a:r>
            <a:endParaRPr lang="ru-RU" i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7" name="Рисунок 6" descr="sheksna-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785925"/>
            <a:ext cx="2393173" cy="3418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uiExpand="1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2404E6"/>
                </a:solidFill>
                <a:latin typeface="+mj-lt"/>
              </a:rPr>
              <a:t>ОТГАДАЙ ПРОФЕССИИ</a:t>
            </a:r>
            <a:endParaRPr lang="ru-RU" sz="5400" dirty="0">
              <a:latin typeface="+mj-lt"/>
            </a:endParaRPr>
          </a:p>
        </p:txBody>
      </p:sp>
      <p:pic>
        <p:nvPicPr>
          <p:cNvPr id="6" name="Рисунок 5" descr="_MG_51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881288"/>
            <a:ext cx="5643602" cy="3762402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48" y="1643050"/>
            <a:ext cx="4543428" cy="2043114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Пропускаю поезда,</a:t>
            </a:r>
          </a:p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Знаю всё – кому куда.</a:t>
            </a:r>
          </a:p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Приму поезд и отправлю,</a:t>
            </a:r>
          </a:p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Зря на месте не оставлю.</a:t>
            </a:r>
            <a:endParaRPr lang="ru-RU" dirty="0">
              <a:solidFill>
                <a:srgbClr val="006600"/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2404E6"/>
                </a:solidFill>
                <a:latin typeface="+mj-lt"/>
              </a:rPr>
              <a:t>ОТГАДАЙ ПРОФЕССИИ</a:t>
            </a:r>
            <a:endParaRPr lang="ru-RU" sz="54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56" y="1571612"/>
            <a:ext cx="5614998" cy="1900238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Ну, а мы, усталость позабыв,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Не спуская с рельс мелькания,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Вместе поведем локомотив,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Уложившись в сроки расписания.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5" name="Рисунок 4" descr="aW1nLWZvdGtpLnlhbmRleC5ydS9nZXQvNjYwMC81MTYwNDM0OS5iMC8wXzdhNTdmXzdjZDg2NjQzX1hYTC5qcGc_X19pZD0xOTk5Mw==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3714752"/>
            <a:ext cx="4240612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-08-OBSCH-sapsan-f17_6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7803" y="3714752"/>
            <a:ext cx="4298081" cy="2867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98" y="4214818"/>
            <a:ext cx="2867153" cy="214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2404E6"/>
                </a:solidFill>
                <a:latin typeface="+mj-lt"/>
              </a:rPr>
              <a:t>ОТГАДАЙ ПРОФЕССИИ</a:t>
            </a:r>
            <a:endParaRPr lang="ru-RU" sz="54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6043626" cy="4257692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Мы работаем не в кабинете,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Наше место – отрезок пути,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Можем много мы километров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С инструментом в руках пройти.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Мы выносливы и закалены,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Мы решительны и тверды,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Исправляем поломки на рельсах,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Чтоб в поездках не вышло беды.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5" name="Рисунок 4" descr="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1785926"/>
            <a:ext cx="2903233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000"/>
                            </p:stCondLst>
                            <p:childTnLst>
                              <p:par>
                                <p:cTn id="6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2404E6"/>
                </a:solidFill>
                <a:latin typeface="+mj-lt"/>
              </a:rPr>
              <a:t>ОТГАДАЙ ПРОФЕССИИ</a:t>
            </a:r>
            <a:endParaRPr lang="ru-RU" sz="54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00232" y="1643050"/>
            <a:ext cx="5829312" cy="211455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Найти для поезда свободные пути</a:t>
            </a:r>
          </a:p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Могу я, не сходя со стула.</a:t>
            </a:r>
          </a:p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Мне на табло со схемами пути</a:t>
            </a:r>
          </a:p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  <a:latin typeface="+mj-lt"/>
              </a:rPr>
              <a:t>Светящаяся кнопка подмигнула.</a:t>
            </a:r>
            <a:endParaRPr lang="ru-RU" dirty="0">
              <a:solidFill>
                <a:srgbClr val="006600"/>
              </a:solidFill>
              <a:latin typeface="+mj-lt"/>
            </a:endParaRPr>
          </a:p>
        </p:txBody>
      </p:sp>
      <p:pic>
        <p:nvPicPr>
          <p:cNvPr id="4" name="Рисунок 3" descr="getimddd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3643314"/>
            <a:ext cx="3786214" cy="28396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7.jpg"/>
          <p:cNvPicPr>
            <a:picLocks noChangeAspect="1"/>
          </p:cNvPicPr>
          <p:nvPr/>
        </p:nvPicPr>
        <p:blipFill>
          <a:blip r:embed="rId3" cstate="print"/>
          <a:srcRect t="29592"/>
          <a:stretch>
            <a:fillRect/>
          </a:stretch>
        </p:blipFill>
        <p:spPr>
          <a:xfrm>
            <a:off x="4071934" y="3786190"/>
            <a:ext cx="4898548" cy="2587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2404E6"/>
                </a:solidFill>
                <a:latin typeface="+mj-lt"/>
              </a:rPr>
              <a:t>ОТГАДАЙ ПРОФЕССИИ</a:t>
            </a:r>
            <a:endParaRPr lang="ru-RU" sz="54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08" y="1643050"/>
            <a:ext cx="4900618" cy="2043114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>
                <a:solidFill>
                  <a:srgbClr val="540000"/>
                </a:solidFill>
                <a:latin typeface="+mj-lt"/>
              </a:rPr>
              <a:t>Вам безопасный всем проезд</a:t>
            </a:r>
          </a:p>
          <a:p>
            <a:pPr>
              <a:buNone/>
            </a:pPr>
            <a:r>
              <a:rPr lang="ru-RU" dirty="0" smtClean="0">
                <a:solidFill>
                  <a:srgbClr val="540000"/>
                </a:solidFill>
                <a:latin typeface="+mj-lt"/>
              </a:rPr>
              <a:t>Мой обеспечит переезд,</a:t>
            </a:r>
          </a:p>
          <a:p>
            <a:pPr>
              <a:buNone/>
            </a:pPr>
            <a:r>
              <a:rPr lang="ru-RU" dirty="0" smtClean="0">
                <a:solidFill>
                  <a:srgbClr val="540000"/>
                </a:solidFill>
                <a:latin typeface="+mj-lt"/>
              </a:rPr>
              <a:t>Вы звука слушайте сигнал</a:t>
            </a:r>
          </a:p>
          <a:p>
            <a:pPr>
              <a:buNone/>
            </a:pPr>
            <a:r>
              <a:rPr lang="ru-RU" dirty="0" smtClean="0">
                <a:solidFill>
                  <a:srgbClr val="540000"/>
                </a:solidFill>
                <a:latin typeface="+mj-lt"/>
              </a:rPr>
              <a:t>И уважайте персонал!</a:t>
            </a:r>
            <a:endParaRPr lang="ru-RU" dirty="0">
              <a:solidFill>
                <a:srgbClr val="540000"/>
              </a:solidFill>
              <a:latin typeface="+mj-lt"/>
            </a:endParaRPr>
          </a:p>
        </p:txBody>
      </p:sp>
      <p:pic>
        <p:nvPicPr>
          <p:cNvPr id="4" name="Рисунок 3" descr="zeleznodorozniki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3857628"/>
            <a:ext cx="3857652" cy="2573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368014706_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3857628"/>
            <a:ext cx="3429024" cy="2560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20240b4c191c9955d8f912380000c220b6b0ef3_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4546" y="3071810"/>
            <a:ext cx="5214974" cy="34744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2643206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+mj-lt"/>
              </a:rPr>
              <a:t>Железнодорожный транспорт – удобное, быстрое средство передвижения, но нельзя забывать о том, что это зона повышенной опасности, потому что локомотив и вагоны поезда больше и тяжелее многих машин, движущихся по асфальту. Современные поезда движутся с большой скоростью, а тормозной путь исчисляется сотнями метров.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929618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МГНОВЕННО ОСТАНОВИТЬ ПОЕЗД НЕЛЬЗЯ.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post-315502-1249558766.jpg"/>
          <p:cNvPicPr>
            <a:picLocks noChangeAspect="1"/>
          </p:cNvPicPr>
          <p:nvPr/>
        </p:nvPicPr>
        <p:blipFill>
          <a:blip r:embed="rId2" cstate="print"/>
          <a:srcRect t="18750"/>
          <a:stretch>
            <a:fillRect/>
          </a:stretch>
        </p:blipFill>
        <p:spPr>
          <a:xfrm>
            <a:off x="1000100" y="2571744"/>
            <a:ext cx="7018213" cy="37147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500174"/>
            <a:ext cx="8715436" cy="828668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Даже заместив на путях человека, машинист практически ничего 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не сможет сделать, чтобы предотвратить его гибель.</a:t>
            </a:r>
            <a:endParaRPr lang="ru-RU" sz="2000" b="1" dirty="0">
              <a:solidFill>
                <a:srgbClr val="C00000"/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786874" cy="214314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+mj-lt"/>
              </a:rPr>
              <a:t>ПРАВИЛА ЭТИ ЖЕЛЕЗНОДОРОЖНЫЕ –</a:t>
            </a:r>
            <a:br>
              <a:rPr lang="ru-RU" sz="2800" dirty="0" smtClean="0">
                <a:solidFill>
                  <a:srgbClr val="C00000"/>
                </a:solidFill>
                <a:latin typeface="+mj-lt"/>
              </a:rPr>
            </a:br>
            <a:r>
              <a:rPr lang="ru-RU" sz="2800" dirty="0" smtClean="0">
                <a:solidFill>
                  <a:srgbClr val="C00000"/>
                </a:solidFill>
                <a:latin typeface="+mj-lt"/>
              </a:rPr>
              <a:t>СТРОГИЕ ОЧЕНЬ, НО ВОВСЕ НЕ СЛОЖНЫЕ.</a:t>
            </a:r>
            <a:br>
              <a:rPr lang="ru-RU" sz="2800" dirty="0" smtClean="0">
                <a:solidFill>
                  <a:srgbClr val="C00000"/>
                </a:solidFill>
                <a:latin typeface="+mj-lt"/>
              </a:rPr>
            </a:br>
            <a:r>
              <a:rPr lang="ru-RU" sz="2800" dirty="0" smtClean="0">
                <a:solidFill>
                  <a:srgbClr val="C00000"/>
                </a:solidFill>
                <a:latin typeface="+mj-lt"/>
              </a:rPr>
              <a:t>ТЫ ИХ ЗАПОМНИ, СЛУШАЙ ВНИМАТЕЛЬНО.</a:t>
            </a:r>
            <a:br>
              <a:rPr lang="ru-RU" sz="2800" dirty="0" smtClean="0">
                <a:solidFill>
                  <a:srgbClr val="C00000"/>
                </a:solidFill>
                <a:latin typeface="+mj-lt"/>
              </a:rPr>
            </a:br>
            <a:r>
              <a:rPr lang="ru-RU" sz="2800" dirty="0" smtClean="0">
                <a:solidFill>
                  <a:srgbClr val="C00000"/>
                </a:solidFill>
                <a:latin typeface="+mj-lt"/>
              </a:rPr>
              <a:t>В ЖИЗНИ ПОМОГУТ ОНИ ОБЯЗАТЕЛЬНО.</a:t>
            </a:r>
            <a:endParaRPr lang="ru-RU" sz="2800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5" name="Рисунок 4" descr="DSC00121.JPG"/>
          <p:cNvPicPr>
            <a:picLocks noChangeAspect="1"/>
          </p:cNvPicPr>
          <p:nvPr/>
        </p:nvPicPr>
        <p:blipFill>
          <a:blip r:embed="rId2" cstate="print"/>
          <a:srcRect t="3125" b="21875"/>
          <a:stretch>
            <a:fillRect/>
          </a:stretch>
        </p:blipFill>
        <p:spPr>
          <a:xfrm>
            <a:off x="1000100" y="2455655"/>
            <a:ext cx="7064392" cy="3973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0"/>
            <a:ext cx="6929486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ЗАПРЕЩАЕТСЯ: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000108"/>
            <a:ext cx="6543692" cy="542916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ru-RU" dirty="0" smtClean="0">
                <a:latin typeface="+mj-lt"/>
              </a:rPr>
              <a:t>Ходить по железнодорожным путям</a:t>
            </a:r>
            <a:endParaRPr lang="ru-RU" dirty="0">
              <a:latin typeface="+mj-lt"/>
            </a:endParaRPr>
          </a:p>
        </p:txBody>
      </p:sp>
      <p:pic>
        <p:nvPicPr>
          <p:cNvPr id="4" name="Рисунок 3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1857364"/>
            <a:ext cx="6072230" cy="4594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ЗАПРЕЩАЕТСЯ: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071546"/>
            <a:ext cx="7858180" cy="1500198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>
                <a:latin typeface="+mj-lt"/>
              </a:rPr>
              <a:t>Переходить через железнодорожные пути                           в местах, не оборудованных                       пешеходными настилами.</a:t>
            </a:r>
            <a:endParaRPr lang="ru-RU" dirty="0">
              <a:latin typeface="+mj-lt"/>
            </a:endParaRPr>
          </a:p>
        </p:txBody>
      </p:sp>
      <p:pic>
        <p:nvPicPr>
          <p:cNvPr id="5" name="Рисунок 4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643182"/>
            <a:ext cx="2643206" cy="3973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27_big.jpg"/>
          <p:cNvPicPr>
            <a:picLocks noChangeAspect="1"/>
          </p:cNvPicPr>
          <p:nvPr/>
        </p:nvPicPr>
        <p:blipFill>
          <a:blip r:embed="rId3" cstate="print"/>
          <a:srcRect t="8715" b="8715"/>
          <a:stretch>
            <a:fillRect/>
          </a:stretch>
        </p:blipFill>
        <p:spPr>
          <a:xfrm>
            <a:off x="3357555" y="2786058"/>
            <a:ext cx="3444876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47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58246" y="4214818"/>
            <a:ext cx="3488825" cy="23305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ЗАПРЕЩАЕТСЯ: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928670"/>
            <a:ext cx="7829576" cy="140017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dirty="0" smtClean="0">
                <a:latin typeface="+mj-lt"/>
              </a:rPr>
              <a:t>Переходить железнодорожные переезды при закрытом шлагбауме или показании красного сигнала светофора переездной сигнализации</a:t>
            </a:r>
            <a:endParaRPr lang="ru-RU" dirty="0">
              <a:latin typeface="+mj-lt"/>
            </a:endParaRPr>
          </a:p>
        </p:txBody>
      </p:sp>
      <p:pic>
        <p:nvPicPr>
          <p:cNvPr id="4" name="Рисунок 3" descr="it3HSX40dJDYtNdMHfbYSQ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857496"/>
            <a:ext cx="3884228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semafo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7434" y="2857496"/>
            <a:ext cx="4445094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210855796_na-pereez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14290"/>
            <a:ext cx="4651776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400329440_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2643182"/>
            <a:ext cx="5334037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ДТП-на-переезде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1" y="214290"/>
            <a:ext cx="4381531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299289368_foto-00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0430" y="2500306"/>
            <a:ext cx="5429256" cy="4071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oezd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571480"/>
            <a:ext cx="8465403" cy="5643602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286676" cy="1011222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ЗАПРЕЩАЕТСЯ: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857232"/>
            <a:ext cx="8929718" cy="111442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>
                <a:latin typeface="+mj-lt"/>
              </a:rPr>
              <a:t>На станциях и перегонах подлезать под вагоны, перелезать через автосцепки</a:t>
            </a:r>
            <a:endParaRPr lang="ru-RU" dirty="0">
              <a:latin typeface="+mj-lt"/>
            </a:endParaRPr>
          </a:p>
        </p:txBody>
      </p:sp>
      <p:pic>
        <p:nvPicPr>
          <p:cNvPr id="4" name="Рисунок 3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143116"/>
            <a:ext cx="2928958" cy="43647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13659j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2500306"/>
            <a:ext cx="5532645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0"/>
            <a:ext cx="6643734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ЗАПРЕЩАЕТСЯ: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104298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>
                <a:latin typeface="+mj-lt"/>
              </a:rPr>
              <a:t>Проходить вдоль железнодорожного пути ближе </a:t>
            </a:r>
          </a:p>
          <a:p>
            <a:pPr algn="ctr">
              <a:buNone/>
            </a:pPr>
            <a:r>
              <a:rPr lang="ru-RU" dirty="0" smtClean="0">
                <a:latin typeface="+mj-lt"/>
              </a:rPr>
              <a:t>5 метров от крайнего рельса</a:t>
            </a:r>
            <a:endParaRPr lang="ru-RU" dirty="0">
              <a:latin typeface="+mj-lt"/>
            </a:endParaRPr>
          </a:p>
        </p:txBody>
      </p:sp>
      <p:pic>
        <p:nvPicPr>
          <p:cNvPr id="4" name="Рисунок 3" descr="5832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3" y="2285992"/>
            <a:ext cx="3808591" cy="3214710"/>
          </a:xfrm>
          <a:prstGeom prst="rect">
            <a:avLst/>
          </a:prstGeom>
        </p:spPr>
      </p:pic>
      <p:pic>
        <p:nvPicPr>
          <p:cNvPr id="9" name="Рисунок 8" descr="cd32634e63170381f962d55967aa9d3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2285992"/>
            <a:ext cx="4862427" cy="321471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0"/>
            <a:ext cx="6929486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ЗАПРЕЩАЕТСЯ: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928670"/>
            <a:ext cx="8715436" cy="18288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>
                <a:latin typeface="+mj-lt"/>
              </a:rPr>
              <a:t>Переходить через путь сразу же после прохода поезда одного направления, не убедившись в отсутствии следования поезда             встречного направления.</a:t>
            </a:r>
            <a:endParaRPr lang="ru-RU" dirty="0">
              <a:latin typeface="+mj-lt"/>
            </a:endParaRPr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857496"/>
            <a:ext cx="2500330" cy="37300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96_ma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02" y="2857496"/>
            <a:ext cx="5646460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0"/>
            <a:ext cx="7000924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ЗАПРЕЩАЕТСЯ: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928670"/>
            <a:ext cx="8786874" cy="104298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>
                <a:latin typeface="+mj-lt"/>
              </a:rPr>
              <a:t>Использовать наушники и мобильные телефоны при переходе через железнодорожные пути</a:t>
            </a:r>
            <a:endParaRPr lang="ru-RU" b="1" dirty="0">
              <a:latin typeface="+mj-lt"/>
            </a:endParaRPr>
          </a:p>
        </p:txBody>
      </p:sp>
      <p:pic>
        <p:nvPicPr>
          <p:cNvPr id="4" name="Рисунок 3" descr="31_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9124" y="2143116"/>
            <a:ext cx="4181736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215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2000240"/>
            <a:ext cx="3000396" cy="4500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0430" y="4214818"/>
            <a:ext cx="2576830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6215074" y="4857760"/>
            <a:ext cx="2714644" cy="120032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Лучше на одну минуту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расстаться с музыкой,</a:t>
            </a:r>
          </a:p>
          <a:p>
            <a:r>
              <a:rPr lang="ru-RU" b="1" dirty="0">
                <a:solidFill>
                  <a:srgbClr val="C00000"/>
                </a:solidFill>
              </a:rPr>
              <a:t>ч</a:t>
            </a:r>
            <a:r>
              <a:rPr lang="ru-RU" b="1" dirty="0" smtClean="0">
                <a:solidFill>
                  <a:srgbClr val="C00000"/>
                </a:solidFill>
              </a:rPr>
              <a:t>ем навсегда –</a:t>
            </a:r>
          </a:p>
          <a:p>
            <a:pPr algn="ctr"/>
            <a:r>
              <a:rPr lang="ru-RU" b="1" dirty="0">
                <a:solidFill>
                  <a:srgbClr val="C00000"/>
                </a:solidFill>
                <a:latin typeface="+mj-lt"/>
              </a:rPr>
              <a:t>с</a:t>
            </a:r>
            <a:r>
              <a:rPr lang="ru-RU" b="1" dirty="0" smtClean="0">
                <a:solidFill>
                  <a:srgbClr val="C00000"/>
                </a:solidFill>
                <a:latin typeface="+mj-lt"/>
              </a:rPr>
              <a:t> ЖИЗНЬЮ.</a:t>
            </a:r>
            <a:endParaRPr lang="ru-RU" b="1" dirty="0">
              <a:solidFill>
                <a:srgbClr val="C00000"/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5b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80" y="4000504"/>
            <a:ext cx="3524264" cy="2361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688" y="0"/>
            <a:ext cx="8858312" cy="428628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ПРАВИЛА ЗАПОМНИЛ –</a:t>
            </a:r>
            <a:br>
              <a:rPr lang="ru-RU" sz="5400" dirty="0" smtClean="0">
                <a:solidFill>
                  <a:srgbClr val="FF0000"/>
                </a:solidFill>
              </a:rPr>
            </a:br>
            <a:r>
              <a:rPr lang="ru-RU" sz="5400" dirty="0" smtClean="0">
                <a:solidFill>
                  <a:srgbClr val="FF0000"/>
                </a:solidFill>
              </a:rPr>
              <a:t>В ТАЙНЕ НЕ ДЕРЖИ:</a:t>
            </a:r>
            <a:br>
              <a:rPr lang="ru-RU" sz="5400" dirty="0" smtClean="0">
                <a:solidFill>
                  <a:srgbClr val="FF0000"/>
                </a:solidFill>
              </a:rPr>
            </a:br>
            <a:r>
              <a:rPr lang="ru-RU" sz="5400" dirty="0" smtClean="0">
                <a:solidFill>
                  <a:srgbClr val="FF0000"/>
                </a:solidFill>
              </a:rPr>
              <a:t>ВСЕМ ДРУЗЬЯМ, ЗНАКОМЫМ</a:t>
            </a:r>
            <a:br>
              <a:rPr lang="ru-RU" sz="5400" dirty="0" smtClean="0">
                <a:solidFill>
                  <a:srgbClr val="FF0000"/>
                </a:solidFill>
              </a:rPr>
            </a:br>
            <a:r>
              <a:rPr lang="ru-RU" sz="5400" dirty="0" smtClean="0">
                <a:solidFill>
                  <a:srgbClr val="FF0000"/>
                </a:solidFill>
              </a:rPr>
              <a:t>ЗНАЕШЬ – РАССКАЖИ!</a:t>
            </a:r>
            <a:endParaRPr lang="ru-RU" sz="5400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ca5b0bcab4925341634b7a5c3f4b7ee8_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4165821"/>
            <a:ext cx="4572032" cy="2292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143932" cy="3786214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5400" dirty="0" smtClean="0">
                <a:solidFill>
                  <a:srgbClr val="C00000"/>
                </a:solidFill>
                <a:latin typeface="+mj-lt"/>
              </a:rPr>
              <a:t>Нет ничего важнее человеческой жизни, </a:t>
            </a:r>
            <a:br>
              <a:rPr lang="ru-RU" sz="5400" dirty="0" smtClean="0">
                <a:solidFill>
                  <a:srgbClr val="C00000"/>
                </a:solidFill>
                <a:latin typeface="+mj-lt"/>
              </a:rPr>
            </a:br>
            <a:r>
              <a:rPr lang="ru-RU" sz="5400" dirty="0" smtClean="0">
                <a:solidFill>
                  <a:srgbClr val="C00000"/>
                </a:solidFill>
                <a:latin typeface="+mj-lt"/>
              </a:rPr>
              <a:t>а детские жизни – </a:t>
            </a:r>
            <a:br>
              <a:rPr lang="ru-RU" sz="5400" dirty="0" smtClean="0">
                <a:solidFill>
                  <a:srgbClr val="C00000"/>
                </a:solidFill>
                <a:latin typeface="+mj-lt"/>
              </a:rPr>
            </a:br>
            <a:r>
              <a:rPr lang="ru-RU" sz="5400" dirty="0" smtClean="0">
                <a:solidFill>
                  <a:srgbClr val="C00000"/>
                </a:solidFill>
                <a:latin typeface="+mj-lt"/>
              </a:rPr>
              <a:t>это самое ценное. </a:t>
            </a:r>
            <a:br>
              <a:rPr lang="ru-RU" sz="5400" dirty="0" smtClean="0">
                <a:solidFill>
                  <a:srgbClr val="C00000"/>
                </a:solidFill>
                <a:latin typeface="+mj-lt"/>
              </a:rPr>
            </a:br>
            <a:endParaRPr lang="ru-RU" sz="5400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4" name="Рисунок 3" descr="bezumnyjshljapnik5-3.jpg"/>
          <p:cNvPicPr>
            <a:picLocks noChangeAspect="1"/>
          </p:cNvPicPr>
          <p:nvPr/>
        </p:nvPicPr>
        <p:blipFill>
          <a:blip r:embed="rId2" cstate="print"/>
          <a:srcRect r="7143"/>
          <a:stretch>
            <a:fillRect/>
          </a:stretch>
        </p:blipFill>
        <p:spPr>
          <a:xfrm>
            <a:off x="2000232" y="3357562"/>
            <a:ext cx="4905386" cy="32979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1480</TotalTime>
  <Words>547</Words>
  <Application>Microsoft Office PowerPoint</Application>
  <PresentationFormat>Экран (4:3)</PresentationFormat>
  <Paragraphs>80</Paragraphs>
  <Slides>32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Апекс</vt:lpstr>
      <vt:lpstr>Дети и безопасность ПРОФИЛАКТИКА ДЕТСКОГО ТРАВМАТИЗМА  НА ЖЕЛЕЗНОЙ ДОРОГЕ</vt:lpstr>
      <vt:lpstr>Слайд 2</vt:lpstr>
      <vt:lpstr>Железная дорога – это целый комплекс, огромное хозяйство, состоящее из многих частей.</vt:lpstr>
      <vt:lpstr>Слайд 4</vt:lpstr>
      <vt:lpstr>Слайд 5</vt:lpstr>
      <vt:lpstr>ИЗ ИСТОРИИ</vt:lpstr>
      <vt:lpstr>Слайд 7</vt:lpstr>
      <vt:lpstr>Слайд 8</vt:lpstr>
      <vt:lpstr>Слайд 9</vt:lpstr>
      <vt:lpstr>Слайд 10</vt:lpstr>
      <vt:lpstr>ВСЕ ПРОФЕССИИ                                       НУЖНЫ,  ВСЕ ПРОФЕССИИ                               ВАЖНЫ!</vt:lpstr>
      <vt:lpstr>ОТГАДАЙ ПРОФЕССИИ</vt:lpstr>
      <vt:lpstr>ОТГАДАЙ ПРОФЕССИИ</vt:lpstr>
      <vt:lpstr>ОТГАДАЙ ПРОФЕССИИ</vt:lpstr>
      <vt:lpstr>ОТГАДАЙ ПРОФЕССИИ</vt:lpstr>
      <vt:lpstr>ОТГАДАЙ ПРОФЕССИИ</vt:lpstr>
      <vt:lpstr>ОТГАДАЙ ПРОФЕССИИ</vt:lpstr>
      <vt:lpstr>Слайд 18</vt:lpstr>
      <vt:lpstr>МГНОВЕННО ОСТАНОВИТЬ ПОЕЗД НЕЛЬЗЯ.</vt:lpstr>
      <vt:lpstr>ПРАВИЛА ЭТИ ЖЕЛЕЗНОДОРОЖНЫЕ – СТРОГИЕ ОЧЕНЬ, НО ВОВСЕ НЕ СЛОЖНЫЕ. ТЫ ИХ ЗАПОМНИ, СЛУШАЙ ВНИМАТЕЛЬНО. В ЖИЗНИ ПОМОГУТ ОНИ ОБЯЗАТЕЛЬНО.</vt:lpstr>
      <vt:lpstr>ЗАПРЕЩАЕТСЯ:</vt:lpstr>
      <vt:lpstr>ЗАПРЕЩАЕТСЯ:</vt:lpstr>
      <vt:lpstr>ЗАПРЕЩАЕТСЯ:</vt:lpstr>
      <vt:lpstr>Слайд 24</vt:lpstr>
      <vt:lpstr>Слайд 25</vt:lpstr>
      <vt:lpstr>Слайд 26</vt:lpstr>
      <vt:lpstr>ЗАПРЕЩАЕТСЯ:</vt:lpstr>
      <vt:lpstr>ЗАПРЕЩАЕТСЯ:</vt:lpstr>
      <vt:lpstr>ЗАПРЕЩАЕТСЯ:</vt:lpstr>
      <vt:lpstr>ЗАПРЕЩАЕТСЯ:</vt:lpstr>
      <vt:lpstr>ПРАВИЛА ЗАПОМНИЛ – В ТАЙНЕ НЕ ДЕРЖИ: ВСЕМ ДРУЗЬЯМ, ЗНАКОМЫМ ЗНАЕШЬ – РАССКАЖИ!</vt:lpstr>
      <vt:lpstr>Нет ничего важнее человеческой жизни,  а детские жизни –  это самое ценное.  </vt:lpstr>
    </vt:vector>
  </TitlesOfParts>
  <Company>[64360086]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Дети и безопасность</dc:title>
  <dc:creator>nodis1</dc:creator>
  <cp:lastModifiedBy>nodis1</cp:lastModifiedBy>
  <cp:revision>121</cp:revision>
  <dcterms:created xsi:type="dcterms:W3CDTF">2014-08-22T05:59:03Z</dcterms:created>
  <dcterms:modified xsi:type="dcterms:W3CDTF">2014-09-02T10:45:59Z</dcterms:modified>
</cp:coreProperties>
</file>