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3" r:id="rId2"/>
    <p:sldId id="285" r:id="rId3"/>
    <p:sldId id="290" r:id="rId4"/>
    <p:sldId id="288" r:id="rId5"/>
    <p:sldId id="300" r:id="rId6"/>
    <p:sldId id="286" r:id="rId7"/>
    <p:sldId id="289" r:id="rId8"/>
    <p:sldId id="287" r:id="rId9"/>
    <p:sldId id="292" r:id="rId10"/>
    <p:sldId id="293" r:id="rId11"/>
    <p:sldId id="291" r:id="rId12"/>
    <p:sldId id="294" r:id="rId13"/>
    <p:sldId id="295" r:id="rId14"/>
    <p:sldId id="296" r:id="rId15"/>
    <p:sldId id="298" r:id="rId16"/>
    <p:sldId id="29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FF"/>
    <a:srgbClr val="0066FF"/>
    <a:srgbClr val="66FFCC"/>
    <a:srgbClr val="00FFCC"/>
    <a:srgbClr val="00FFFF"/>
    <a:srgbClr val="99FFCC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483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BC2F7-2A5E-44C2-980C-6AA21909CAE6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E9AAC-D229-417E-92DC-00DA29243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3952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214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214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214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214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214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214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E9AAC-D229-417E-92DC-00DA2924356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24553-B8DA-4F5F-A9CD-7EEE6578A8A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CBEF8-D4A5-47D6-8955-0153FFD01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з имени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89361"/>
            <a:ext cx="9144000" cy="2268663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200" b="1" kern="600" dirty="0" smtClean="0">
                <a:solidFill>
                  <a:srgbClr val="002060"/>
                </a:solidFill>
                <a:latin typeface="Arial Black" pitchFamily="34" charset="0"/>
                <a:cs typeface="Browallia New" pitchFamily="34" charset="-34"/>
              </a:rPr>
              <a:t>Новые подходы </a:t>
            </a:r>
          </a:p>
          <a:p>
            <a:pPr algn="ctr" eaLnBrk="0" hangingPunct="0"/>
            <a:r>
              <a:rPr lang="ru-RU" sz="3200" b="1" kern="600" dirty="0" smtClean="0">
                <a:solidFill>
                  <a:srgbClr val="002060"/>
                </a:solidFill>
                <a:latin typeface="Arial Black" pitchFamily="34" charset="0"/>
                <a:cs typeface="Browallia New" pitchFamily="34" charset="-34"/>
              </a:rPr>
              <a:t>органов службы занятости населения</a:t>
            </a:r>
          </a:p>
          <a:p>
            <a:pPr algn="ctr" eaLnBrk="0" hangingPunct="0"/>
            <a:r>
              <a:rPr lang="ru-RU" sz="3200" b="1" kern="600" dirty="0" smtClean="0">
                <a:solidFill>
                  <a:srgbClr val="002060"/>
                </a:solidFill>
                <a:latin typeface="Arial Black" pitchFamily="34" charset="0"/>
                <a:cs typeface="Browallia New" pitchFamily="34" charset="-34"/>
              </a:rPr>
              <a:t>в трудоустройстве молодежи</a:t>
            </a: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Общероссийская база вакансий «Работа в России»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600201"/>
            <a:ext cx="8401080" cy="497207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100" b="1" dirty="0" smtClean="0">
                <a:solidFill>
                  <a:schemeClr val="tx2"/>
                </a:solidFill>
              </a:rPr>
              <a:t>Чтобы найти работу, Вы можете:</a:t>
            </a:r>
            <a:endParaRPr lang="ru-RU" sz="3100" dirty="0" smtClean="0">
              <a:solidFill>
                <a:schemeClr val="tx2"/>
              </a:solidFill>
            </a:endParaRPr>
          </a:p>
          <a:p>
            <a:r>
              <a:rPr lang="ru-RU" sz="3100" dirty="0" smtClean="0">
                <a:solidFill>
                  <a:schemeClr val="tx2"/>
                </a:solidFill>
              </a:rPr>
              <a:t>оставить резюме (чтобы работодатели могли найти Вас в базе при возникновении вакансии);</a:t>
            </a:r>
          </a:p>
          <a:p>
            <a:r>
              <a:rPr lang="ru-RU" sz="3100" dirty="0" smtClean="0">
                <a:solidFill>
                  <a:schemeClr val="tx2"/>
                </a:solidFill>
              </a:rPr>
              <a:t>найти подходящую Вам вакансию;</a:t>
            </a:r>
          </a:p>
          <a:p>
            <a:r>
              <a:rPr lang="ru-RU" sz="3100" dirty="0" smtClean="0">
                <a:solidFill>
                  <a:schemeClr val="tx2"/>
                </a:solidFill>
              </a:rPr>
              <a:t>обратиться в ближайший к Вам центр занятости населения.</a:t>
            </a:r>
            <a:br>
              <a:rPr lang="ru-RU" sz="3100" dirty="0" smtClean="0">
                <a:solidFill>
                  <a:schemeClr val="tx2"/>
                </a:solidFill>
              </a:rPr>
            </a:br>
            <a:r>
              <a:rPr lang="ru-RU" sz="3100" dirty="0" smtClean="0">
                <a:solidFill>
                  <a:schemeClr val="tx2"/>
                </a:solidFill>
              </a:rPr>
              <a:t>Для поиска работы на портале регистрироваться необязательно, для этого достаточно выбрать наиболее удобный для Вас </a:t>
            </a:r>
            <a:r>
              <a:rPr lang="ru-RU" sz="3100" b="1" dirty="0" smtClean="0">
                <a:solidFill>
                  <a:schemeClr val="tx2"/>
                </a:solidFill>
              </a:rPr>
              <a:t>способ поиска:</a:t>
            </a:r>
            <a:r>
              <a:rPr lang="ru-RU" sz="3100" dirty="0" smtClean="0">
                <a:solidFill>
                  <a:schemeClr val="tx2"/>
                </a:solidFill>
              </a:rPr>
              <a:t/>
            </a:r>
            <a:br>
              <a:rPr lang="ru-RU" sz="3100" dirty="0" smtClean="0">
                <a:solidFill>
                  <a:schemeClr val="tx2"/>
                </a:solidFill>
              </a:rPr>
            </a:br>
            <a:r>
              <a:rPr lang="ru-RU" sz="3100" dirty="0" smtClean="0">
                <a:solidFill>
                  <a:schemeClr val="tx2"/>
                </a:solidFill>
              </a:rPr>
              <a:t> - по названию Вашей профессии (указав ее в поисковой строке на главной странице портала);</a:t>
            </a:r>
          </a:p>
          <a:p>
            <a:pPr lvl="1">
              <a:buNone/>
            </a:pPr>
            <a:r>
              <a:rPr lang="ru-RU" sz="3100" dirty="0" smtClean="0">
                <a:solidFill>
                  <a:schemeClr val="tx2"/>
                </a:solidFill>
              </a:rPr>
              <a:t>-по поисковым критериям (размеру заработной платы, региону работы, типу занятости, графику работы и другим).</a:t>
            </a:r>
          </a:p>
          <a:p>
            <a:r>
              <a:rPr lang="ru-RU" sz="3100" dirty="0" smtClean="0">
                <a:solidFill>
                  <a:schemeClr val="tx2"/>
                </a:solidFill>
              </a:rPr>
              <a:t>Результаты поиска будут доступны Вам в виде списка вакансий и на карте.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Общероссийская база вакансий «Работа в России»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25926" t="6614" r="24998" b="3427"/>
          <a:stretch>
            <a:fillRect/>
          </a:stretch>
        </p:blipFill>
        <p:spPr bwMode="auto">
          <a:xfrm>
            <a:off x="1357290" y="1285860"/>
            <a:ext cx="6643734" cy="538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Общероссийская база вакансий «Работа в России»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600201"/>
            <a:ext cx="8401080" cy="49720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/>
              <a:t>Разместить резюме</a:t>
            </a:r>
          </a:p>
          <a:p>
            <a:r>
              <a:rPr lang="ru-RU" sz="2400" dirty="0" smtClean="0"/>
              <a:t>Чтобы создать резюме, нужно зарегистрироваться. Регистрация займет несколько минут. Вам потребуется только адрес электронной почты или номер мобильного телефона.</a:t>
            </a:r>
          </a:p>
          <a:p>
            <a:r>
              <a:rPr lang="ru-RU" sz="2400" dirty="0" smtClean="0"/>
              <a:t>Регистрация осуществляется на Портале государственных услуг, после чего Вам необходимо вернуться на портал «Работа в России».</a:t>
            </a:r>
          </a:p>
          <a:p>
            <a:r>
              <a:rPr lang="ru-RU" sz="2400" dirty="0" smtClean="0"/>
              <a:t>Если Вы уже зарегистрированы на Портале государственных услуг, то для входа на портал «Работа в России» Вы можете воспользоваться Вашим логином и паролем.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Мы в социальных сетях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 l="23441" t="5953" r="15167" b="4749"/>
          <a:stretch>
            <a:fillRect/>
          </a:stretch>
        </p:blipFill>
        <p:spPr bwMode="auto">
          <a:xfrm>
            <a:off x="285720" y="1428736"/>
            <a:ext cx="392909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 cstate="print"/>
          <a:srcRect l="24557" t="5952" r="24097" b="4750"/>
          <a:stretch>
            <a:fillRect/>
          </a:stretch>
        </p:blipFill>
        <p:spPr bwMode="auto">
          <a:xfrm>
            <a:off x="3071802" y="2071678"/>
            <a:ext cx="328614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 cstate="print"/>
          <a:srcRect l="17859" t="5952" r="17400" b="4750"/>
          <a:stretch>
            <a:fillRect/>
          </a:stretch>
        </p:blipFill>
        <p:spPr bwMode="auto">
          <a:xfrm>
            <a:off x="4572000" y="3143248"/>
            <a:ext cx="414340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Мы в социальных сетях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7" name="Содержимое 6" descr="вк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42911" y="3071809"/>
            <a:ext cx="1462327" cy="1440000"/>
          </a:xfrm>
        </p:spPr>
      </p:pic>
      <p:pic>
        <p:nvPicPr>
          <p:cNvPr id="9" name="Рисунок 8" descr="ин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5" y="1571612"/>
            <a:ext cx="1229539" cy="1440000"/>
          </a:xfrm>
          <a:prstGeom prst="rect">
            <a:avLst/>
          </a:prstGeom>
        </p:spPr>
      </p:pic>
      <p:pic>
        <p:nvPicPr>
          <p:cNvPr id="10" name="Рисунок 9" descr="ок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5786" y="4786322"/>
            <a:ext cx="1262770" cy="144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428860" y="3643314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vk.com/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smoldepzan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7422" y="2000240"/>
            <a:ext cx="6215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www.instagram.com/smoldepzan/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8860" y="5143512"/>
            <a:ext cx="4771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ok.ru/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rabota.smolensk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Мы в социальных сетях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9" name="Рисунок 8" descr="инс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1785925"/>
            <a:ext cx="3000396" cy="3513975"/>
          </a:xfrm>
          <a:prstGeom prst="rect">
            <a:avLst/>
          </a:prstGeom>
        </p:spPr>
      </p:pic>
      <p:pic>
        <p:nvPicPr>
          <p:cNvPr id="12" name="Рисунок 11" descr="qr-code-ig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1857364"/>
            <a:ext cx="3524250" cy="3524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Мы в социальных сетях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7" name="Содержимое 6" descr="вк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42910" y="1785926"/>
            <a:ext cx="3482191" cy="3429024"/>
          </a:xfrm>
        </p:spPr>
      </p:pic>
      <p:pic>
        <p:nvPicPr>
          <p:cNvPr id="10" name="Рисунок 9" descr="qr-code-vk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2000240"/>
            <a:ext cx="314325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56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57356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Интерактивный портал службы занятости населения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rabota.smolensk.ru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1029" name="Picture 5" descr="C:\Users\Трудоустройство5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196752"/>
            <a:ext cx="7056784" cy="5535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56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57356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Основные возможности интерактивного портала службы занятости населения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rabota.smolensk.ru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для граждан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2052" name="Picture 4" descr="C:\Users\Трудоустройство5\Desktop\Безымянный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196752"/>
            <a:ext cx="7416824" cy="532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56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57356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Основные возможности интерактивного портала службы занятости населения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rabota.smolensk.ru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для граждан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285860"/>
            <a:ext cx="8786842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Информирование о положении на рынке труда в субъекте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РФ</a:t>
            </a: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Содействие гражданам в поиске подходящей работы</a:t>
            </a: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Прием заявлений об организации профессиональной ориентации граждан в целях выбора сферы деятельности</a:t>
            </a: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Организация проведения оплачиваемых общественных работ и временного трудоустройства</a:t>
            </a: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Профессиональная подготовка, переподготовка и повышение квалификации безработных граждан</a:t>
            </a:r>
            <a:endParaRPr lang="ru-RU" sz="16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Содействие </a:t>
            </a:r>
            <a:r>
              <a:rPr lang="ru-RU" sz="16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самозанятости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безработных граждан</a:t>
            </a: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Запись на прием с целью получения государственной услуги</a:t>
            </a: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Информирование об осуществленных социальных выплатах </a:t>
            </a: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Возможность создания резюме</a:t>
            </a:r>
          </a:p>
          <a:p>
            <a:pPr marL="180975" lvl="0" indent="-180975"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Оценка качества предоставления услуг</a:t>
            </a:r>
          </a:p>
        </p:txBody>
      </p:sp>
      <p:pic>
        <p:nvPicPr>
          <p:cNvPr id="7" name="Рисунок 6" descr="Без имени-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5143512"/>
            <a:ext cx="8215338" cy="1823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56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I:\Пользователи\Отдел трудоустройства и специальных программ\5_Аня\Плакат_Стажировка-название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500043"/>
            <a:ext cx="5240941" cy="357190"/>
          </a:xfrm>
          <a:prstGeom prst="rect">
            <a:avLst/>
          </a:prstGeom>
          <a:noFill/>
        </p:spPr>
      </p:pic>
      <p:pic>
        <p:nvPicPr>
          <p:cNvPr id="1027" name="Picture 3" descr="I:\Пользователи\Отдел трудоустройства и специальных программ\5_Аня\Плакат_Стажировк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285860"/>
            <a:ext cx="8429652" cy="52364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214942" y="4286256"/>
            <a:ext cx="1643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8-800-250-67-06</a:t>
            </a:r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7818" y="4500570"/>
            <a:ext cx="114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64-31-91</a:t>
            </a:r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56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57356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Мобильное приложение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baseline="0" dirty="0" smtClean="0">
                <a:latin typeface="Calibri" pitchFamily="34" charset="0"/>
                <a:ea typeface="+mj-ea"/>
                <a:cs typeface="Calibri" pitchFamily="34" charset="0"/>
              </a:rPr>
              <a:t>«Работа всем»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5" name="Содержимое 6" descr="Снимок13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714348" y="1428736"/>
            <a:ext cx="8004156" cy="4255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56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57356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Мобильное приложение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baseline="0" dirty="0" smtClean="0">
                <a:latin typeface="Calibri" pitchFamily="34" charset="0"/>
                <a:ea typeface="+mj-ea"/>
                <a:cs typeface="Calibri" pitchFamily="34" charset="0"/>
              </a:rPr>
              <a:t>«Работа всем»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5" name="Содержимое 6" descr="Снимок13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rcRect l="3570" t="83739" r="78580" b="5913"/>
          <a:stretch>
            <a:fillRect/>
          </a:stretch>
        </p:blipFill>
        <p:spPr>
          <a:xfrm>
            <a:off x="1214414" y="5286388"/>
            <a:ext cx="2041086" cy="57150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33594" t="14583" r="24219" b="10416"/>
          <a:stretch>
            <a:fillRect/>
          </a:stretch>
        </p:blipFill>
        <p:spPr bwMode="auto">
          <a:xfrm>
            <a:off x="5643570" y="2500306"/>
            <a:ext cx="2851578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Содержимое 6" descr="Снимок13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rcRect l="21420" t="82261" r="60730" b="4309"/>
          <a:stretch>
            <a:fillRect/>
          </a:stretch>
        </p:blipFill>
        <p:spPr>
          <a:xfrm>
            <a:off x="6143636" y="5214950"/>
            <a:ext cx="2000264" cy="742955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 l="30900" t="18924" r="31640" b="15109"/>
          <a:stretch>
            <a:fillRect/>
          </a:stretch>
        </p:blipFill>
        <p:spPr bwMode="auto">
          <a:xfrm>
            <a:off x="785786" y="2500306"/>
            <a:ext cx="285752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440" t="6745" r="1187" b="8675"/>
          <a:stretch>
            <a:fillRect/>
          </a:stretch>
        </p:blipFill>
        <p:spPr bwMode="auto">
          <a:xfrm>
            <a:off x="285720" y="1500174"/>
            <a:ext cx="868246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Общероссийская база вакансий «Работа в России»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121442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200" b="1" kern="600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2060"/>
              </a:solidFill>
              <a:latin typeface="Arial Black" pitchFamily="34" charset="0"/>
              <a:cs typeface="Browallia New" pitchFamily="34" charset="-34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ru-RU" sz="1600" b="1" dirty="0" smtClean="0">
              <a:solidFill>
                <a:srgbClr val="00AEE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4891" cy="116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28794" y="0"/>
            <a:ext cx="5072098" cy="951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Общероссийская база вакансий «Работа в России»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600201"/>
            <a:ext cx="8401080" cy="4972071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4500" dirty="0" smtClean="0">
                <a:solidFill>
                  <a:schemeClr val="tx2"/>
                </a:solidFill>
              </a:rPr>
              <a:t>Портал «Работа в России» является федеральной государственной информационной системой Федеральной службы по труду и занятости.</a:t>
            </a:r>
          </a:p>
          <a:p>
            <a:pPr algn="ctr">
              <a:buNone/>
            </a:pPr>
            <a:r>
              <a:rPr lang="ru-RU" sz="4500" dirty="0" smtClean="0">
                <a:solidFill>
                  <a:schemeClr val="tx2"/>
                </a:solidFill>
              </a:rPr>
              <a:t>Портал создан для того, чтобы помочь гражданам найти работу, а работодателям - работников. Портал работает так же, как и большинство коммерческих сайтов по поиску и подбору работы.</a:t>
            </a:r>
          </a:p>
          <a:p>
            <a:pPr>
              <a:buNone/>
            </a:pPr>
            <a:endParaRPr lang="ru-RU" sz="45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4500" b="1" dirty="0" smtClean="0">
                <a:solidFill>
                  <a:schemeClr val="tx2"/>
                </a:solidFill>
              </a:rPr>
              <a:t>Отличиями портала являются:</a:t>
            </a:r>
            <a:endParaRPr lang="ru-RU" sz="4500" dirty="0" smtClean="0">
              <a:solidFill>
                <a:schemeClr val="tx2"/>
              </a:solidFill>
            </a:endParaRPr>
          </a:p>
          <a:p>
            <a:r>
              <a:rPr lang="ru-RU" sz="4500" dirty="0" smtClean="0">
                <a:solidFill>
                  <a:schemeClr val="tx2"/>
                </a:solidFill>
              </a:rPr>
              <a:t>бесплатность для пользователя;</a:t>
            </a:r>
          </a:p>
          <a:p>
            <a:r>
              <a:rPr lang="ru-RU" sz="4500" dirty="0" smtClean="0">
                <a:solidFill>
                  <a:schemeClr val="tx2"/>
                </a:solidFill>
              </a:rPr>
              <a:t>надежность контрагентов;</a:t>
            </a:r>
          </a:p>
          <a:p>
            <a:r>
              <a:rPr lang="ru-RU" sz="4500" dirty="0" smtClean="0">
                <a:solidFill>
                  <a:schemeClr val="tx2"/>
                </a:solidFill>
              </a:rPr>
              <a:t>отсутствие рекламы;</a:t>
            </a:r>
          </a:p>
          <a:p>
            <a:r>
              <a:rPr lang="ru-RU" sz="4500" dirty="0" smtClean="0">
                <a:solidFill>
                  <a:schemeClr val="tx2"/>
                </a:solidFill>
              </a:rPr>
              <a:t>поддержка со стороны органов государственной службы занятости населения. Вакансии и работодатели на портале подлежат тщательной проверке.</a:t>
            </a:r>
          </a:p>
          <a:p>
            <a:endParaRPr lang="ru-RU" sz="45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4500" b="1" dirty="0" smtClean="0">
                <a:solidFill>
                  <a:schemeClr val="tx2"/>
                </a:solidFill>
              </a:rPr>
              <a:t>Мы собираем вакансии:</a:t>
            </a:r>
            <a:endParaRPr lang="ru-RU" sz="4500" dirty="0" smtClean="0">
              <a:solidFill>
                <a:schemeClr val="tx2"/>
              </a:solidFill>
            </a:endParaRPr>
          </a:p>
          <a:p>
            <a:r>
              <a:rPr lang="ru-RU" sz="4500" dirty="0" smtClean="0">
                <a:solidFill>
                  <a:schemeClr val="tx2"/>
                </a:solidFill>
              </a:rPr>
              <a:t>от центров занятости населения, проверяющих сведения, предоставляемые работодателями;</a:t>
            </a:r>
          </a:p>
          <a:p>
            <a:r>
              <a:rPr lang="ru-RU" sz="4500" dirty="0" smtClean="0">
                <a:solidFill>
                  <a:schemeClr val="tx2"/>
                </a:solidFill>
              </a:rPr>
              <a:t>напрямую от самих работодателей, проверенных либо центрами занятости, либо с использованием средств криптографической защиты;</a:t>
            </a:r>
          </a:p>
          <a:p>
            <a:r>
              <a:rPr lang="ru-RU" sz="4500" dirty="0" smtClean="0">
                <a:solidFill>
                  <a:schemeClr val="tx2"/>
                </a:solidFill>
              </a:rPr>
              <a:t>от крупнейших коммерческих порталов по поиску и подбору работы.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419</Words>
  <Application>Microsoft Office PowerPoint</Application>
  <PresentationFormat>Экран (4:3)</PresentationFormat>
  <Paragraphs>101</Paragraphs>
  <Slides>16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ПочтаАИС</dc:creator>
  <cp:lastModifiedBy>Фирсова</cp:lastModifiedBy>
  <cp:revision>179</cp:revision>
  <dcterms:created xsi:type="dcterms:W3CDTF">2019-10-21T06:56:00Z</dcterms:created>
  <dcterms:modified xsi:type="dcterms:W3CDTF">2021-07-22T11:20:35Z</dcterms:modified>
</cp:coreProperties>
</file>